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99" r:id="rId3"/>
    <p:sldId id="258" r:id="rId4"/>
    <p:sldId id="259" r:id="rId5"/>
    <p:sldId id="296" r:id="rId6"/>
    <p:sldId id="310" r:id="rId7"/>
    <p:sldId id="312" r:id="rId8"/>
    <p:sldId id="313" r:id="rId9"/>
    <p:sldId id="314" r:id="rId10"/>
    <p:sldId id="315" r:id="rId11"/>
    <p:sldId id="316" r:id="rId12"/>
    <p:sldId id="311" r:id="rId13"/>
    <p:sldId id="302" r:id="rId14"/>
    <p:sldId id="300" r:id="rId15"/>
    <p:sldId id="317" r:id="rId16"/>
    <p:sldId id="318" r:id="rId17"/>
    <p:sldId id="319" r:id="rId18"/>
    <p:sldId id="303" r:id="rId19"/>
    <p:sldId id="320" r:id="rId20"/>
    <p:sldId id="321" r:id="rId21"/>
    <p:sldId id="323" r:id="rId22"/>
    <p:sldId id="322" r:id="rId23"/>
    <p:sldId id="324" r:id="rId24"/>
    <p:sldId id="325" r:id="rId25"/>
    <p:sldId id="326" r:id="rId26"/>
    <p:sldId id="327" r:id="rId27"/>
    <p:sldId id="328" r:id="rId28"/>
    <p:sldId id="329" r:id="rId29"/>
    <p:sldId id="305" r:id="rId30"/>
    <p:sldId id="339" r:id="rId31"/>
    <p:sldId id="342" r:id="rId32"/>
    <p:sldId id="343" r:id="rId33"/>
    <p:sldId id="344" r:id="rId34"/>
    <p:sldId id="345" r:id="rId35"/>
    <p:sldId id="346" r:id="rId36"/>
    <p:sldId id="349" r:id="rId37"/>
    <p:sldId id="348" r:id="rId38"/>
    <p:sldId id="350" r:id="rId39"/>
    <p:sldId id="304" r:id="rId40"/>
    <p:sldId id="355" r:id="rId41"/>
    <p:sldId id="357" r:id="rId42"/>
    <p:sldId id="356" r:id="rId43"/>
    <p:sldId id="306" r:id="rId44"/>
    <p:sldId id="361" r:id="rId45"/>
    <p:sldId id="362" r:id="rId46"/>
    <p:sldId id="363" r:id="rId47"/>
    <p:sldId id="364" r:id="rId48"/>
    <p:sldId id="365" r:id="rId49"/>
    <p:sldId id="367" r:id="rId50"/>
    <p:sldId id="366" r:id="rId51"/>
    <p:sldId id="368" r:id="rId52"/>
    <p:sldId id="371" r:id="rId53"/>
    <p:sldId id="374" r:id="rId54"/>
    <p:sldId id="373" r:id="rId55"/>
    <p:sldId id="375" r:id="rId56"/>
    <p:sldId id="378" r:id="rId57"/>
    <p:sldId id="377" r:id="rId58"/>
    <p:sldId id="379" r:id="rId59"/>
    <p:sldId id="29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3" autoAdjust="0"/>
    <p:restoredTop sz="96299" autoAdjust="0"/>
  </p:normalViewPr>
  <p:slideViewPr>
    <p:cSldViewPr snapToGrid="0">
      <p:cViewPr varScale="1">
        <p:scale>
          <a:sx n="129" d="100"/>
          <a:sy n="129" d="100"/>
        </p:scale>
        <p:origin x="21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notesMaster" Target="notesMasters/notesMaster1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png"/><Relationship Id="rId4" Type="http://schemas.openxmlformats.org/officeDocument/2006/relationships/image" Target="../media/image1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.png"/><Relationship Id="rId4" Type="http://schemas.openxmlformats.org/officeDocument/2006/relationships/image" Target="../media/image1.png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  <a:endParaRPr lang="en-US" sz="4400" dirty="0">
              <a:ln>
                <a:noFill/>
              </a:ln>
              <a:gradFill flip="none" rotWithShape="1">
                <a:gsLst>
                  <a:gs pos="0">
                    <a:schemeClr val="accent2"/>
                  </a:gs>
                  <a:gs pos="70000">
                    <a:schemeClr val="accent1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Introduction</a:t>
            </a:r>
            <a:endParaRPr lang="en-US" dirty="0"/>
          </a:p>
          <a:p>
            <a:pPr lvl="1"/>
            <a:r>
              <a:rPr lang="en-US" dirty="0"/>
              <a:t>What is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Required Tools</a:t>
            </a:r>
            <a:endParaRPr lang="en-US" dirty="0"/>
          </a:p>
          <a:p>
            <a:pPr lvl="1"/>
            <a:r>
              <a:rPr lang="en-US" dirty="0"/>
              <a:t>Fundament</a:t>
            </a:r>
            <a:endParaRPr lang="en-US" dirty="0"/>
          </a:p>
          <a:p>
            <a:pPr lvl="0"/>
            <a:r>
              <a:rPr lang="en-US" dirty="0"/>
              <a:t>Schema</a:t>
            </a:r>
            <a:endParaRPr lang="en-US" dirty="0"/>
          </a:p>
          <a:p>
            <a:pPr lvl="1"/>
            <a:r>
              <a:rPr lang="en-US" dirty="0"/>
              <a:t>Queries</a:t>
            </a:r>
            <a:endParaRPr lang="en-US" dirty="0"/>
          </a:p>
          <a:p>
            <a:pPr lvl="1"/>
            <a:r>
              <a:rPr lang="en-US" dirty="0"/>
              <a:t>Mutation</a:t>
            </a:r>
            <a:endParaRPr lang="en-US" dirty="0"/>
          </a:p>
          <a:p>
            <a:pPr lvl="1"/>
            <a:r>
              <a:rPr lang="en-US" dirty="0"/>
              <a:t>Errors</a:t>
            </a:r>
            <a:endParaRPr lang="en-US" dirty="0"/>
          </a:p>
          <a:p>
            <a:pPr lvl="1"/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 dirty="0"/>
              <a:t>Section Header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Connector: Elbow 3"/>
          <p:cNvCxnSpPr/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GraphQL with Apollo and NodeJs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hydrozoan, night sky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/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/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23" name="Text Placeholder 46"/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37" name="Text Placeholder 46"/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1" name="Text Placeholder 46"/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/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6" name="Text Placeholder 46"/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/>
          <p:cNvCxnSpPr/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/>
          <p:cNvCxnSpPr/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con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Case study – Client’s logo</a:t>
            </a:r>
            <a:endParaRPr lang="en-US" dirty="0"/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The Solution</a:t>
            </a:r>
            <a:endParaRPr lang="en-US" dirty="0"/>
          </a:p>
        </p:txBody>
      </p:sp>
      <p:sp>
        <p:nvSpPr>
          <p:cNvPr id="64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 dirty="0"/>
              <a:t>Enter The Challenge</a:t>
            </a:r>
            <a:endParaRPr lang="en-GB" dirty="0"/>
          </a:p>
        </p:txBody>
      </p:sp>
      <p:sp>
        <p:nvSpPr>
          <p:cNvPr id="23" name="Text Placeholder 61"/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Results and Benefits</a:t>
            </a:r>
            <a:endParaRPr lang="en-US" dirty="0"/>
          </a:p>
        </p:txBody>
      </p:sp>
      <p:sp>
        <p:nvSpPr>
          <p:cNvPr id="29" name="Text Placeholder 59"/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About the client: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at convallis.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Donec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Morbi sed </a:t>
            </a:r>
            <a:r>
              <a:rPr lang="en-US" dirty="0" err="1"/>
              <a:t>urna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non qui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-1" fmla="*/ 0 w 2371725"/>
              <a:gd name="connsiteY0-2" fmla="*/ 0 h 3994282"/>
              <a:gd name="connsiteX1-3" fmla="*/ 1383506 w 2371725"/>
              <a:gd name="connsiteY1-4" fmla="*/ 0 h 3994282"/>
              <a:gd name="connsiteX2-5" fmla="*/ 1383506 w 2371725"/>
              <a:gd name="connsiteY2-6" fmla="*/ 0 h 3994282"/>
              <a:gd name="connsiteX3-7" fmla="*/ 1976438 w 2371725"/>
              <a:gd name="connsiteY3-8" fmla="*/ 0 h 3994282"/>
              <a:gd name="connsiteX4-9" fmla="*/ 2371725 w 2371725"/>
              <a:gd name="connsiteY4-10" fmla="*/ 0 h 3994282"/>
              <a:gd name="connsiteX5-11" fmla="*/ 2371725 w 2371725"/>
              <a:gd name="connsiteY5-12" fmla="*/ 2093421 h 3994282"/>
              <a:gd name="connsiteX6-13" fmla="*/ 2371725 w 2371725"/>
              <a:gd name="connsiteY6-14" fmla="*/ 2093421 h 3994282"/>
              <a:gd name="connsiteX7-15" fmla="*/ 2371725 w 2371725"/>
              <a:gd name="connsiteY7-16" fmla="*/ 2990601 h 3994282"/>
              <a:gd name="connsiteX8-17" fmla="*/ 2371725 w 2371725"/>
              <a:gd name="connsiteY8-18" fmla="*/ 3588721 h 3994282"/>
              <a:gd name="connsiteX9-19" fmla="*/ 2137305 w 2371725"/>
              <a:gd name="connsiteY9-20" fmla="*/ 3605655 h 3994282"/>
              <a:gd name="connsiteX10-21" fmla="*/ 2154807 w 2371725"/>
              <a:gd name="connsiteY10-22" fmla="*/ 3994282 h 3994282"/>
              <a:gd name="connsiteX11-23" fmla="*/ 1383506 w 2371725"/>
              <a:gd name="connsiteY11-24" fmla="*/ 3588721 h 3994282"/>
              <a:gd name="connsiteX12-25" fmla="*/ 0 w 2371725"/>
              <a:gd name="connsiteY12-26" fmla="*/ 3588721 h 3994282"/>
              <a:gd name="connsiteX13-27" fmla="*/ 0 w 2371725"/>
              <a:gd name="connsiteY13-28" fmla="*/ 2990601 h 3994282"/>
              <a:gd name="connsiteX14-29" fmla="*/ 0 w 2371725"/>
              <a:gd name="connsiteY14-30" fmla="*/ 2093421 h 3994282"/>
              <a:gd name="connsiteX15-31" fmla="*/ 0 w 2371725"/>
              <a:gd name="connsiteY15-32" fmla="*/ 2093421 h 3994282"/>
              <a:gd name="connsiteX16-33" fmla="*/ 0 w 2371725"/>
              <a:gd name="connsiteY16-34" fmla="*/ 0 h 3994282"/>
              <a:gd name="connsiteX0-35" fmla="*/ 0 w 2371725"/>
              <a:gd name="connsiteY0-36" fmla="*/ 0 h 3994282"/>
              <a:gd name="connsiteX1-37" fmla="*/ 1383506 w 2371725"/>
              <a:gd name="connsiteY1-38" fmla="*/ 0 h 3994282"/>
              <a:gd name="connsiteX2-39" fmla="*/ 1383506 w 2371725"/>
              <a:gd name="connsiteY2-40" fmla="*/ 0 h 3994282"/>
              <a:gd name="connsiteX3-41" fmla="*/ 1976438 w 2371725"/>
              <a:gd name="connsiteY3-42" fmla="*/ 0 h 3994282"/>
              <a:gd name="connsiteX4-43" fmla="*/ 2371725 w 2371725"/>
              <a:gd name="connsiteY4-44" fmla="*/ 0 h 3994282"/>
              <a:gd name="connsiteX5-45" fmla="*/ 2371725 w 2371725"/>
              <a:gd name="connsiteY5-46" fmla="*/ 2093421 h 3994282"/>
              <a:gd name="connsiteX6-47" fmla="*/ 2371725 w 2371725"/>
              <a:gd name="connsiteY6-48" fmla="*/ 2093421 h 3994282"/>
              <a:gd name="connsiteX7-49" fmla="*/ 2371725 w 2371725"/>
              <a:gd name="connsiteY7-50" fmla="*/ 2990601 h 3994282"/>
              <a:gd name="connsiteX8-51" fmla="*/ 2371725 w 2371725"/>
              <a:gd name="connsiteY8-52" fmla="*/ 3588721 h 3994282"/>
              <a:gd name="connsiteX9-53" fmla="*/ 2120372 w 2371725"/>
              <a:gd name="connsiteY9-54" fmla="*/ 3588721 h 3994282"/>
              <a:gd name="connsiteX10-55" fmla="*/ 2154807 w 2371725"/>
              <a:gd name="connsiteY10-56" fmla="*/ 3994282 h 3994282"/>
              <a:gd name="connsiteX11-57" fmla="*/ 1383506 w 2371725"/>
              <a:gd name="connsiteY11-58" fmla="*/ 3588721 h 3994282"/>
              <a:gd name="connsiteX12-59" fmla="*/ 0 w 2371725"/>
              <a:gd name="connsiteY12-60" fmla="*/ 3588721 h 3994282"/>
              <a:gd name="connsiteX13-61" fmla="*/ 0 w 2371725"/>
              <a:gd name="connsiteY13-62" fmla="*/ 2990601 h 3994282"/>
              <a:gd name="connsiteX14-63" fmla="*/ 0 w 2371725"/>
              <a:gd name="connsiteY14-64" fmla="*/ 2093421 h 3994282"/>
              <a:gd name="connsiteX15-65" fmla="*/ 0 w 2371725"/>
              <a:gd name="connsiteY15-66" fmla="*/ 2093421 h 3994282"/>
              <a:gd name="connsiteX16-67" fmla="*/ 0 w 2371725"/>
              <a:gd name="connsiteY16-68" fmla="*/ 0 h 3994282"/>
              <a:gd name="connsiteX0-69" fmla="*/ 0 w 2371725"/>
              <a:gd name="connsiteY0-70" fmla="*/ 0 h 3994282"/>
              <a:gd name="connsiteX1-71" fmla="*/ 1383506 w 2371725"/>
              <a:gd name="connsiteY1-72" fmla="*/ 0 h 3994282"/>
              <a:gd name="connsiteX2-73" fmla="*/ 1383506 w 2371725"/>
              <a:gd name="connsiteY2-74" fmla="*/ 0 h 3994282"/>
              <a:gd name="connsiteX3-75" fmla="*/ 1976438 w 2371725"/>
              <a:gd name="connsiteY3-76" fmla="*/ 0 h 3994282"/>
              <a:gd name="connsiteX4-77" fmla="*/ 2371725 w 2371725"/>
              <a:gd name="connsiteY4-78" fmla="*/ 0 h 3994282"/>
              <a:gd name="connsiteX5-79" fmla="*/ 2371725 w 2371725"/>
              <a:gd name="connsiteY5-80" fmla="*/ 2093421 h 3994282"/>
              <a:gd name="connsiteX6-81" fmla="*/ 2371725 w 2371725"/>
              <a:gd name="connsiteY6-82" fmla="*/ 2093421 h 3994282"/>
              <a:gd name="connsiteX7-83" fmla="*/ 2371725 w 2371725"/>
              <a:gd name="connsiteY7-84" fmla="*/ 2990601 h 3994282"/>
              <a:gd name="connsiteX8-85" fmla="*/ 2371725 w 2371725"/>
              <a:gd name="connsiteY8-86" fmla="*/ 3588721 h 3994282"/>
              <a:gd name="connsiteX9-87" fmla="*/ 2154239 w 2371725"/>
              <a:gd name="connsiteY9-88" fmla="*/ 3588721 h 3994282"/>
              <a:gd name="connsiteX10-89" fmla="*/ 2154807 w 2371725"/>
              <a:gd name="connsiteY10-90" fmla="*/ 3994282 h 3994282"/>
              <a:gd name="connsiteX11-91" fmla="*/ 1383506 w 2371725"/>
              <a:gd name="connsiteY11-92" fmla="*/ 3588721 h 3994282"/>
              <a:gd name="connsiteX12-93" fmla="*/ 0 w 2371725"/>
              <a:gd name="connsiteY12-94" fmla="*/ 3588721 h 3994282"/>
              <a:gd name="connsiteX13-95" fmla="*/ 0 w 2371725"/>
              <a:gd name="connsiteY13-96" fmla="*/ 2990601 h 3994282"/>
              <a:gd name="connsiteX14-97" fmla="*/ 0 w 2371725"/>
              <a:gd name="connsiteY14-98" fmla="*/ 2093421 h 3994282"/>
              <a:gd name="connsiteX15-99" fmla="*/ 0 w 2371725"/>
              <a:gd name="connsiteY15-100" fmla="*/ 2093421 h 3994282"/>
              <a:gd name="connsiteX16-101" fmla="*/ 0 w 2371725"/>
              <a:gd name="connsiteY16-102" fmla="*/ 0 h 3994282"/>
              <a:gd name="connsiteX0-103" fmla="*/ 0 w 2371725"/>
              <a:gd name="connsiteY0-104" fmla="*/ 0 h 3994282"/>
              <a:gd name="connsiteX1-105" fmla="*/ 1383506 w 2371725"/>
              <a:gd name="connsiteY1-106" fmla="*/ 0 h 3994282"/>
              <a:gd name="connsiteX2-107" fmla="*/ 1383506 w 2371725"/>
              <a:gd name="connsiteY2-108" fmla="*/ 0 h 3994282"/>
              <a:gd name="connsiteX3-109" fmla="*/ 1976438 w 2371725"/>
              <a:gd name="connsiteY3-110" fmla="*/ 0 h 3994282"/>
              <a:gd name="connsiteX4-111" fmla="*/ 2371725 w 2371725"/>
              <a:gd name="connsiteY4-112" fmla="*/ 0 h 3994282"/>
              <a:gd name="connsiteX5-113" fmla="*/ 2371725 w 2371725"/>
              <a:gd name="connsiteY5-114" fmla="*/ 2093421 h 3994282"/>
              <a:gd name="connsiteX6-115" fmla="*/ 2371725 w 2371725"/>
              <a:gd name="connsiteY6-116" fmla="*/ 2093421 h 3994282"/>
              <a:gd name="connsiteX7-117" fmla="*/ 2371725 w 2371725"/>
              <a:gd name="connsiteY7-118" fmla="*/ 2990601 h 3994282"/>
              <a:gd name="connsiteX8-119" fmla="*/ 2371725 w 2371725"/>
              <a:gd name="connsiteY8-120" fmla="*/ 3588721 h 3994282"/>
              <a:gd name="connsiteX9-121" fmla="*/ 2154239 w 2371725"/>
              <a:gd name="connsiteY9-122" fmla="*/ 3588721 h 3994282"/>
              <a:gd name="connsiteX10-123" fmla="*/ 2154807 w 2371725"/>
              <a:gd name="connsiteY10-124" fmla="*/ 3994282 h 3994282"/>
              <a:gd name="connsiteX11-125" fmla="*/ 1899973 w 2371725"/>
              <a:gd name="connsiteY11-126" fmla="*/ 3588721 h 3994282"/>
              <a:gd name="connsiteX12-127" fmla="*/ 0 w 2371725"/>
              <a:gd name="connsiteY12-128" fmla="*/ 3588721 h 3994282"/>
              <a:gd name="connsiteX13-129" fmla="*/ 0 w 2371725"/>
              <a:gd name="connsiteY13-130" fmla="*/ 2990601 h 3994282"/>
              <a:gd name="connsiteX14-131" fmla="*/ 0 w 2371725"/>
              <a:gd name="connsiteY14-132" fmla="*/ 2093421 h 3994282"/>
              <a:gd name="connsiteX15-133" fmla="*/ 0 w 2371725"/>
              <a:gd name="connsiteY15-134" fmla="*/ 2093421 h 3994282"/>
              <a:gd name="connsiteX16-135" fmla="*/ 0 w 2371725"/>
              <a:gd name="connsiteY16-136" fmla="*/ 0 h 399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Enter client’s testimonial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Donec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diam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nisi, vitae </a:t>
            </a:r>
            <a:r>
              <a:rPr lang="en-US" dirty="0" err="1"/>
              <a:t>consequat</a:t>
            </a:r>
            <a:r>
              <a:rPr lang="en-US" dirty="0"/>
              <a:t> mi est. </a:t>
            </a:r>
            <a:endParaRPr lang="en-US" dirty="0"/>
          </a:p>
        </p:txBody>
      </p:sp>
      <p:sp>
        <p:nvSpPr>
          <p:cNvPr id="42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Client’s full name</a:t>
            </a:r>
            <a:endParaRPr lang="en-US" dirty="0"/>
          </a:p>
        </p:txBody>
      </p:sp>
      <p:sp>
        <p:nvSpPr>
          <p:cNvPr id="43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Title, Company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 company</a:t>
            </a:r>
            <a:endParaRPr lang="en-US" dirty="0"/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Client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Sector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Type of service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Technology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2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Logo</a:t>
            </a:r>
            <a:endParaRPr lang="en-US" dirty="0"/>
          </a:p>
          <a:p>
            <a:r>
              <a:rPr lang="en-US" dirty="0"/>
              <a:t>here</a:t>
            </a:r>
            <a:endParaRPr lang="en-US" dirty="0"/>
          </a:p>
        </p:txBody>
      </p:sp>
      <p:sp>
        <p:nvSpPr>
          <p:cNvPr id="9" name="Text Placeholder 59"/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 dirty="0"/>
              <a:t>Enter </a:t>
            </a:r>
            <a:r>
              <a:rPr lang="en-US" dirty="0"/>
              <a:t>Client’s Challenge</a:t>
            </a:r>
            <a:endParaRPr lang="en-US" dirty="0"/>
          </a:p>
        </p:txBody>
      </p:sp>
      <p:sp>
        <p:nvSpPr>
          <p:cNvPr id="11" name="Text Placeholder 59"/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 dirty="0"/>
              <a:t>Enter What the client does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3" name="Text Placeholder 59"/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client name here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project name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Numeber</a:t>
            </a:r>
            <a:r>
              <a:rPr lang="en-US" dirty="0"/>
              <a:t>) FTEs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service line here</a:t>
            </a:r>
            <a:endParaRPr lang="en-US" dirty="0"/>
          </a:p>
        </p:txBody>
      </p:sp>
      <p:sp>
        <p:nvSpPr>
          <p:cNvPr id="24" name="Text Placeholder 61"/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 dirty="0"/>
              <a:t>Enter </a:t>
            </a:r>
            <a:r>
              <a:rPr lang="en-US" sz="1800" b="1" dirty="0">
                <a:latin typeface="Arial" panose="020B0604020202090204" pitchFamily="34" charset="0"/>
                <a:cs typeface="Arial" panose="020B0604020202090204" pitchFamily="34" charset="0"/>
              </a:rPr>
              <a:t>What is NashTech hoping to do?</a:t>
            </a:r>
            <a:endParaRPr lang="en-US" sz="18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Client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Project</a:t>
            </a:r>
            <a:r>
              <a:rPr lang="en-US" sz="1000" b="1" dirty="0">
                <a:solidFill>
                  <a:schemeClr val="accent2"/>
                </a:solidFill>
              </a:rPr>
              <a:t> name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Team size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Our service lines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dirty="0"/>
              <a:t>Sub heading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Enter service name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Did you know banner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pic" sz="quarter" idx="14" hasCustomPrompt="1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US" dirty="0"/>
              <a:t> </a:t>
            </a:r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  <a:endParaRPr lang="en-US" sz="6600" b="1" kern="1200" dirty="0">
              <a:gradFill>
                <a:gsLst>
                  <a:gs pos="7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shap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vector graphics&#10;&#10;Description automatically generated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Logo&#10;&#10;Description automatically generated with medium confidence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  <a:endParaRPr lang="en-US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close up of a flower&#10;&#10;Description automatically generated with medium confidence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2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8.png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err="1"/>
              <a:t>GraphQL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949325" y="290385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Is there any solutions that can be a single backend for multiple UI?</a:t>
            </a:r>
            <a:endParaRPr lang="en-US" dirty="0"/>
          </a:p>
        </p:txBody>
      </p:sp>
      <p:pic>
        <p:nvPicPr>
          <p:cNvPr id="5" name="Picture 4" descr="og-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2035" y="3336925"/>
            <a:ext cx="6657340" cy="2721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GraphQL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769" y="1050427"/>
            <a:ext cx="10293016" cy="4627975"/>
          </a:xfrm>
        </p:spPr>
        <p:txBody>
          <a:bodyPr/>
          <a:lstStyle/>
          <a:p>
            <a:r>
              <a:rPr lang="en-US" dirty="0"/>
              <a:t>Open-sourced by </a:t>
            </a:r>
            <a:r>
              <a:rPr lang="en-US" dirty="0" err="1"/>
              <a:t>facebook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A query language for your API.</a:t>
            </a:r>
            <a:endParaRPr lang="en-US" dirty="0"/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Ask for what you need, get exactly that.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Get many resources in a single request.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Describe what’s possible with a type system.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Move faster with powerful developer tools.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Evolve your API without versions.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Bring your own data and code.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0415" y="1039495"/>
            <a:ext cx="4606925" cy="5465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1</a:t>
            </a:r>
            <a:endParaRPr lang="vi-V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288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105" y="4657090"/>
            <a:ext cx="2527300" cy="9271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3934460" y="4361180"/>
            <a:ext cx="6066155" cy="201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Character is a GraphQL Object Type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and appearsIn are fields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string</a:t>
            </a:r>
            <a:r>
              <a:rPr lang="en-US" b="1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lang="en-US" dirty="0"/>
              <a:t>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appearsIn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array of Episode</a:t>
            </a:r>
            <a:r>
              <a:rPr lang="en-US" dirty="0"/>
              <a:t> 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r>
              <a:rPr lang="en-US" dirty="0"/>
              <a:t> array, also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cannot</a:t>
            </a:r>
            <a:r>
              <a:rPr lang="en-US" dirty="0"/>
              <a:t> contain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null</a:t>
            </a:r>
            <a:r>
              <a:rPr lang="en-US" dirty="0"/>
              <a:t> element</a:t>
            </a:r>
            <a:endParaRPr lang="en-US" dirty="0"/>
          </a:p>
          <a:p>
            <a:pPr>
              <a:buFont typeface="Arial" panose="020B060402020209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2</a:t>
            </a:r>
            <a:endParaRPr lang="vi-V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lang="en-US" dirty="0"/>
          </a:p>
          <a:p>
            <a:pPr lvl="1"/>
            <a:r>
              <a:rPr lang="en-US" dirty="0"/>
              <a:t>Why </a:t>
            </a:r>
            <a:r>
              <a:rPr lang="en-US" dirty="0" err="1"/>
              <a:t>GraphQL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What is </a:t>
            </a:r>
            <a:r>
              <a:rPr lang="en-US" dirty="0" err="1">
                <a:sym typeface="+mn-ea"/>
              </a:rPr>
              <a:t>GraphQL</a:t>
            </a:r>
            <a:r>
              <a:rPr lang="en-US" dirty="0">
                <a:sym typeface="+mn-ea"/>
              </a:rPr>
              <a:t>.</a:t>
            </a:r>
            <a:endParaRPr lang="en-US" dirty="0"/>
          </a:p>
          <a:p>
            <a:pPr lvl="1"/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Demo</a:t>
            </a:r>
            <a:endParaRPr lang="en-US" dirty="0"/>
          </a:p>
          <a:p>
            <a:pPr lvl="0"/>
            <a:r>
              <a:rPr lang="en-US" dirty="0"/>
              <a:t>Schema</a:t>
            </a:r>
            <a:endParaRPr lang="en-US" dirty="0"/>
          </a:p>
          <a:p>
            <a:r>
              <a:rPr lang="en-US" dirty="0"/>
              <a:t>Queries</a:t>
            </a:r>
            <a:endParaRPr lang="en-US" dirty="0"/>
          </a:p>
          <a:p>
            <a:r>
              <a:rPr lang="en-US" dirty="0"/>
              <a:t>Errors</a:t>
            </a:r>
            <a:endParaRPr lang="en-US" dirty="0"/>
          </a:p>
          <a:p>
            <a:r>
              <a:rPr lang="en-US" dirty="0"/>
              <a:t>Mutations</a:t>
            </a:r>
            <a:endParaRPr lang="en-US" dirty="0"/>
          </a:p>
          <a:p>
            <a:r>
              <a:rPr lang="en-US" dirty="0"/>
              <a:t>Authentications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nap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1760" y="1478280"/>
            <a:ext cx="4075430" cy="3844925"/>
          </a:xfrm>
          <a:prstGeom prst="rect">
            <a:avLst/>
          </a:prstGeom>
        </p:spPr>
      </p:pic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25055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824855" y="1750695"/>
            <a:ext cx="5673725" cy="276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parent: The return value of the resolver for this field's parent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args: An object that contains all GraphQL arguments provided for this field.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contextValue: An object shared across all resolvers that are executing for a particular operation.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info: Contains information about the operation's execution state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560" y="2381250"/>
            <a:ext cx="6604635" cy="9144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03682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Resolve chains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3</a:t>
            </a:r>
            <a:endParaRPr lang="vi-V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76005" y="1474470"/>
            <a:ext cx="4396105" cy="3627755"/>
          </a:xfrm>
          <a:prstGeom prst="rect">
            <a:avLst/>
          </a:prstGeom>
        </p:spPr>
      </p:pic>
      <p:pic>
        <p:nvPicPr>
          <p:cNvPr id="5" name="Picture 4" descr="Sn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905129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respon</a:t>
            </a:r>
            <a:r>
              <a:rPr lang="en-US" b="0" i="0" u="sng" strike="noStrike" dirty="0">
                <a:solidFill>
                  <a:srgbClr val="202020"/>
                </a:solidFill>
                <a:effectLst/>
              </a:rPr>
              <a:t>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</a:t>
            </a:r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Subscriptions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4</a:t>
            </a:r>
            <a:endParaRPr lang="vi-V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pic>
        <p:nvPicPr>
          <p:cNvPr id="10" name="Picture 9" descr="Snap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910" y="1276350"/>
            <a:ext cx="3755390" cy="4911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636000" y="158559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Errors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5</a:t>
            </a:r>
            <a:endParaRPr lang="vi-V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  <a:endParaRPr lang="en-US" alt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535" y="2614930"/>
            <a:ext cx="6271260" cy="1628140"/>
          </a:xfrm>
        </p:spPr>
        <p:txBody>
          <a:bodyPr/>
          <a:lstStyle/>
          <a:p>
            <a:r>
              <a:rPr lang="en-US" sz="6600" dirty="0"/>
              <a:t>Why </a:t>
            </a:r>
            <a:r>
              <a:rPr lang="en-US" sz="6600" dirty="0" err="1"/>
              <a:t>GraphQL</a:t>
            </a:r>
            <a:r>
              <a:rPr lang="en-US" sz="6600" dirty="0"/>
              <a:t>?</a:t>
            </a:r>
            <a:endParaRPr lang="en-US" sz="6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" y="1169035"/>
            <a:ext cx="3876675" cy="387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  <a:endParaRPr lang="en-US" alt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handle an error?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3009265"/>
            <a:ext cx="4636135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8305" y="1268730"/>
            <a:ext cx="5850890" cy="4142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  <a:endParaRPr lang="en-US" alt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handle an error?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5900420" y="172910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pic>
        <p:nvPicPr>
          <p:cNvPr id="5" name="Picture 4" descr="Sn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" y="1169035"/>
            <a:ext cx="3876675" cy="3876675"/>
          </a:xfrm>
          <a:prstGeom prst="rect">
            <a:avLst/>
          </a:prstGeom>
        </p:spPr>
      </p:pic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3009265"/>
            <a:ext cx="4636135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Typescript in Graphql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06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2049780"/>
            <a:ext cx="5207000" cy="4324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typescript code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1095" y="2118360"/>
            <a:ext cx="3885565" cy="3020060"/>
          </a:xfrm>
          <a:prstGeom prst="rect">
            <a:avLst/>
          </a:prstGeom>
        </p:spPr>
      </p:pic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2049780"/>
            <a:ext cx="5207000" cy="4324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typescript code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6515735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Generated schema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Don’t need to write schema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Don't need to write typescript that maps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Can't split service and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Eventually we need to work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Generate complicated typescript file, it is hard to read and reuse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There are not any solutions for federation </a:t>
            </a:r>
            <a:br>
              <a:rPr lang="en-US" dirty="0">
                <a:solidFill>
                  <a:srgbClr val="202020"/>
                </a:solidFill>
                <a:effectLst/>
                <a:sym typeface="+mn-ea"/>
              </a:rPr>
            </a:b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1660525"/>
            <a:ext cx="4620260" cy="3591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schema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1660525"/>
            <a:ext cx="4620260" cy="3591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schema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5738495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G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enerated typescript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25" y="1804035"/>
            <a:ext cx="4203700" cy="35883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Problems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backend-for-fronte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36395"/>
            <a:ext cx="4029710" cy="412115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/>
        </p:nvSpPr>
        <p:spPr>
          <a:xfrm>
            <a:off x="6026150" y="1212850"/>
            <a:ext cx="5105400" cy="462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85" y="1212850"/>
            <a:ext cx="3091180" cy="3738245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/>
        </p:nvSpPr>
        <p:spPr>
          <a:xfrm>
            <a:off x="6026150" y="4951095"/>
            <a:ext cx="5181600" cy="9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=&gt; Backend become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s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 bottleneck in development process, spending a lot of effort on a single deployable resource</a:t>
            </a:r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Resolve problems when we deal with code first approach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Typesc</a:t>
            </a:r>
            <a:r>
              <a:rPr lang="en-US" altLang="vi-VN" dirty="0">
                <a:solidFill>
                  <a:srgbClr val="202020"/>
                </a:solidFill>
                <a:effectLst/>
                <a:sym typeface="+mn-ea"/>
              </a:rPr>
              <a:t>ript file is generated by third-party, so we can't control </a:t>
            </a: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and take advantage of it</a:t>
            </a:r>
            <a:br>
              <a:rPr lang="en-US" dirty="0">
                <a:solidFill>
                  <a:srgbClr val="202020"/>
                </a:solidFill>
                <a:effectLst/>
                <a:sym typeface="+mn-ea"/>
              </a:rPr>
            </a:b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Pros &amp; Cons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5</a:t>
            </a:r>
            <a:endParaRPr lang="vi-V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Graphql playground - Pros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2075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have built-in playground as documentation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1426210"/>
            <a:ext cx="5647690" cy="52063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Graphql playground - Cons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20750"/>
            <a:ext cx="10097135" cy="505460"/>
          </a:xfrm>
        </p:spPr>
        <p:txBody>
          <a:bodyPr>
            <a:normAutofit fontScale="9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Network with chrome is painful - it is hard to find what you are looking for, as all the endpoints look the same (need to inspect detail of network)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85" y="1426210"/>
            <a:ext cx="5614035" cy="500507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Version free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14400"/>
            <a:ext cx="10047605" cy="1351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Nothing is free. How can we adjust for backward compatibility?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Version graphql as rest - not recommend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Version free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14400"/>
            <a:ext cx="10047605" cy="1351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Nothing is free. How can we adjust for backward compatibility?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Version graphql as rest - not recommend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Using annotation to mark new/old fields, then monitor it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nap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1860550"/>
            <a:ext cx="4253230" cy="4047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Version free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14400"/>
            <a:ext cx="10047605" cy="1351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Nothing is free. How can we adjust for backward compatibility?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Version graphql as rest - not recommend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Using annotation to mark new/old fields, then monitor it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nap (7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25" y="1860550"/>
            <a:ext cx="4253230" cy="4047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Version free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14400"/>
            <a:ext cx="10047605" cy="1351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Nothing is free. How can we adjust for backward compatibility?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Version graphql as rest - not recommend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Using annotation to mark new/old fields, then monitor it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540" y="2182495"/>
            <a:ext cx="7703185" cy="361505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vi-VN" alt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Solution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backend-for-frontend-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588770"/>
            <a:ext cx="3886835" cy="425196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5921375" y="1922780"/>
            <a:ext cx="5210175" cy="272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once backend per UI.</a:t>
            </a:r>
            <a:endParaRPr lang="en-US"/>
          </a:p>
          <a:p>
            <a:r>
              <a:rPr lang="en-US"/>
              <a:t>Fine-tune the behavior and performance of each backend to best match the needs of the frontend environment, without worrying about affecting other frontend experiences.</a:t>
            </a:r>
            <a:endParaRPr lang="en-US"/>
          </a:p>
          <a:p>
            <a:r>
              <a:rPr lang="en-US" dirty="0"/>
              <a:t>Each interface team control their own backend.</a:t>
            </a:r>
            <a:endParaRPr lang="en-US" dirty="0"/>
          </a:p>
          <a:p>
            <a:r>
              <a:rPr lang="en-US" dirty="0"/>
              <a:t>Give team flexibility to choose language, release candence, tools,...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242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949325" y="290385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Is there any solutions </a:t>
            </a:r>
            <a:r>
              <a:rPr lang="en-US" dirty="0">
                <a:sym typeface="+mn-ea"/>
              </a:rPr>
              <a:t>that can be a single backend for multiple UI?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TotalTime>0</TotalTime>
  <Words>7743</Words>
  <Application>WPS Presentation</Application>
  <PresentationFormat>Widescreen</PresentationFormat>
  <Paragraphs>452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2" baseType="lpstr">
      <vt:lpstr>Arial</vt:lpstr>
      <vt:lpstr>SimSun</vt:lpstr>
      <vt:lpstr>Wingdings</vt:lpstr>
      <vt:lpstr>Arial Bold</vt:lpstr>
      <vt:lpstr>Rubik</vt:lpstr>
      <vt:lpstr>Thonburi</vt:lpstr>
      <vt:lpstr>Wingdings</vt:lpstr>
      <vt:lpstr>微软雅黑</vt:lpstr>
      <vt:lpstr>汉仪旗黑</vt:lpstr>
      <vt:lpstr>Arial Unicode MS</vt:lpstr>
      <vt:lpstr>Calibri</vt:lpstr>
      <vt:lpstr>Helvetica Neue</vt:lpstr>
      <vt:lpstr>宋体-简</vt:lpstr>
      <vt:lpstr>NTG</vt:lpstr>
      <vt:lpstr>GraphQL</vt:lpstr>
      <vt:lpstr>PowerPoint 演示文稿</vt:lpstr>
      <vt:lpstr>PowerPoint 演示文稿</vt:lpstr>
      <vt:lpstr>Why GraphQL?</vt:lpstr>
      <vt:lpstr>Backend For Frontend (BFF)</vt:lpstr>
      <vt:lpstr>Backend For Frontend (BFF)</vt:lpstr>
      <vt:lpstr>Backend For Frontend (BFF)</vt:lpstr>
      <vt:lpstr>Backend For Frontend (BFF)</vt:lpstr>
      <vt:lpstr>Backend For Frontend (BFF)</vt:lpstr>
      <vt:lpstr>Backend For Frontend (BFF)</vt:lpstr>
      <vt:lpstr>What is GraphQL?</vt:lpstr>
      <vt:lpstr>Who is using GraphQL?</vt:lpstr>
      <vt:lpstr>PowerPoint 演示文稿</vt:lpstr>
      <vt:lpstr>What is schema?</vt:lpstr>
      <vt:lpstr>What is schema?</vt:lpstr>
      <vt:lpstr>What is schema?</vt:lpstr>
      <vt:lpstr>PowerPoint 演示文稿</vt:lpstr>
      <vt:lpstr>What is query?</vt:lpstr>
      <vt:lpstr>What is query?</vt:lpstr>
      <vt:lpstr>What is query?</vt:lpstr>
      <vt:lpstr>What is query?</vt:lpstr>
      <vt:lpstr>What is resolver?</vt:lpstr>
      <vt:lpstr>What is resolver?</vt:lpstr>
      <vt:lpstr>What is resolver?</vt:lpstr>
      <vt:lpstr>How do resolver resolve query?</vt:lpstr>
      <vt:lpstr>How do resolver resolve query?</vt:lpstr>
      <vt:lpstr>How do resolver resolve query?</vt:lpstr>
      <vt:lpstr>PowerPoint 演示文稿</vt:lpstr>
      <vt:lpstr>What is mutation?</vt:lpstr>
      <vt:lpstr>What is mutation?</vt:lpstr>
      <vt:lpstr>What is mutation?</vt:lpstr>
      <vt:lpstr>What is mutation?</vt:lpstr>
      <vt:lpstr>PowerPoint 演示文稿</vt:lpstr>
      <vt:lpstr>What is subscriptions?</vt:lpstr>
      <vt:lpstr>What is subscriptions?</vt:lpstr>
      <vt:lpstr>What is subscriptions?</vt:lpstr>
      <vt:lpstr>What is subscriptions?</vt:lpstr>
      <vt:lpstr>PowerPoint 演示文稿</vt:lpstr>
      <vt:lpstr>Errors</vt:lpstr>
      <vt:lpstr>Errors</vt:lpstr>
      <vt:lpstr>Errors</vt:lpstr>
      <vt:lpstr>PowerPoint 演示文稿</vt:lpstr>
      <vt:lpstr>Code first</vt:lpstr>
      <vt:lpstr>Code first</vt:lpstr>
      <vt:lpstr>Code first</vt:lpstr>
      <vt:lpstr>Code first</vt:lpstr>
      <vt:lpstr>Schema first</vt:lpstr>
      <vt:lpstr>Schema first</vt:lpstr>
      <vt:lpstr>Schema first</vt:lpstr>
      <vt:lpstr>Schema first</vt:lpstr>
      <vt:lpstr>PowerPoint 演示文稿</vt:lpstr>
      <vt:lpstr>Graphql playground - Pros</vt:lpstr>
      <vt:lpstr>Graphql playground - Cons</vt:lpstr>
      <vt:lpstr>Version free</vt:lpstr>
      <vt:lpstr>Version free</vt:lpstr>
      <vt:lpstr>Version free</vt:lpstr>
      <vt:lpstr>Version free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lastModifiedBy>danhluong</cp:lastModifiedBy>
  <cp:revision>21</cp:revision>
  <dcterms:created xsi:type="dcterms:W3CDTF">2023-05-19T03:20:22Z</dcterms:created>
  <dcterms:modified xsi:type="dcterms:W3CDTF">2023-05-19T03:20:22Z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0x010100409ED3CD6D966B46B07A514663589B2D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  <property fmtid="{D5CDD505-2E9C-101B-9397-08002B2CF9AE}" pid="6" name="KSOProductBuildVer">
    <vt:lpwstr>1033-3.2.0.6370</vt:lpwstr>
  </property>
</Properties>
</file>